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03D3E-A0C9-93AB-9115-EAC36ACAE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DCD197-7C93-BD2F-4153-2B4B560A8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86CE6-A5A2-7C1D-38FD-F86131223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38032-EE33-5A00-DD36-F8CDD053D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12406-9B71-0BE5-554F-6CA390846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1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92AD-244E-896F-B61F-0D00CB695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0755D-C82F-1F1D-26B3-2AC29937F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1912A-4EA4-15A1-5FDE-4E9F1D82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EAF28-9CA2-CA45-1E25-C3E47100B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B955D-666A-4ED2-01C5-D44D45B11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8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F0A20-FAAF-8AFB-5432-F6F7A3E34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1CF05-5BD4-0525-63B2-71BEA66B4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D2031-73BD-EA1D-32C9-FA0D93622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BBB6B-3C8D-82B9-B32F-49B5B2CA3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B5994-1A33-4B62-844E-6847A22A2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96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70CB9-22AC-09B6-5947-F38814490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67289-0447-2E20-99C7-25F5A41E8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30C34-D5EB-2BE1-2CC7-63941F382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5009B-BA6B-07D2-1B6A-02F9A411D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C20DA5-106F-FCAE-7717-6046BA4C0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238A9D-7674-61EC-8E89-9E81F7990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52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961F-E163-CA29-E151-56555D812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3A0A9-FFED-E18A-325A-CF58AB850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AC86A-4080-E01C-15D3-D41CEF7E4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350D2E-CC8C-6690-BC6B-255A99C211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534BD1-9ECB-654E-BCC6-E2A59092AE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18E8AE-5D4C-852E-8B74-50CD100D1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4B0976-4678-E667-4408-F84372F1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263774-7389-B59B-0B6A-A2E117F7A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57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6452-4ECD-0C3E-0A8A-9654D717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192D4-CC01-B3CD-87C8-A01400087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8176EA-C926-2E76-86DF-BE6ADE47C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85C061-DFE8-80F1-6E13-63C3E7730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1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8581E5-41F6-9D1F-D89C-6A928A221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98F8EE-596F-6825-0E85-FBB7C6EFB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5CD37-B96A-63CA-F34F-98B8FE082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1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4258A-2EB3-9E95-4944-006B08B5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5B588-9861-375C-8627-0BE95556A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04211-306B-88C3-A911-4E4D50BD4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F7D90E-9C9E-3FEF-5FC7-0E139BD7A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A9A1A-372B-9157-9CE7-6E4CCA281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034F7-96A3-F186-AADF-6255D741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29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C7572-D94A-CD68-00AA-0ADD3701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CF8657-B8D7-C0C0-2BBA-198C23372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D4818-C172-7050-D9DA-EBDECE945A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35830-59C8-4718-A35D-282B48B12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25D3AF-757C-2740-C0E9-A95A3336D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74768-F311-5D69-7EB8-C47294B8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70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1B431-C22B-4D03-FBEB-61352E28C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07835-2C75-5562-B378-483F377D5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5F5FA-3EA8-6970-5927-A95DC48D1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46415-DA1E-CF96-2A65-12FE0292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3E1C1-23A6-0FA8-5855-DF64DEFDB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5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20C2CB-81D9-391A-2F4F-A2ACDFC2B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41B519-B020-D3FE-4B48-6F9E97B9A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57233-A9F0-A184-B79D-DEAC90B60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9C4CD-55C8-883B-93E8-04326D5B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1BA96-836D-37CE-9D7E-8D9F9D1A4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6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DC4294-3E9D-CF12-0E07-C7144DB58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B0BA9B-14ED-6C69-1841-B1AD991DD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BB805-03AF-C78F-00F7-29C2CFD99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023CC1-B416-4D1C-9652-610B4216BD3E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2C20D-F800-1934-3614-CB631F8A5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86E5F-E24E-383A-FFF5-050362EE4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F64FD6-218D-457A-B2B0-64775DA8A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8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587BA-0291-0FF9-D248-1C2EB517BB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Compiler Construction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C7409-28EB-EB33-A23A-225406188F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Instructor: Dr. Humaira Anwer</a:t>
            </a:r>
          </a:p>
          <a:p>
            <a:endParaRPr lang="en-US" dirty="0"/>
          </a:p>
          <a:p>
            <a:r>
              <a:rPr lang="en-US" dirty="0"/>
              <a:t>Three Address Code</a:t>
            </a:r>
          </a:p>
        </p:txBody>
      </p:sp>
    </p:spTree>
    <p:extLst>
      <p:ext uri="{BB962C8B-B14F-4D97-AF65-F5344CB8AC3E}">
        <p14:creationId xmlns:p14="http://schemas.microsoft.com/office/powerpoint/2010/main" val="329928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0D204-892F-1857-68D6-5698E4211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Address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BF2CA-F60A-4E90-EFCA-DD5ABDD25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Three Address Code (TAC)</a:t>
            </a:r>
            <a:r>
              <a:rPr lang="en-US" dirty="0"/>
              <a:t> is an intermediate representation (IR) used in compiler construction to represent program instructions in a simple, low-level form.</a:t>
            </a:r>
          </a:p>
          <a:p>
            <a:r>
              <a:rPr lang="en-US" dirty="0"/>
              <a:t>It breaks complex expressions into a sequence of simple statements, each containing </a:t>
            </a:r>
            <a:r>
              <a:rPr lang="en-US" b="1" dirty="0"/>
              <a:t>at most three addresses (operands)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503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D8063-2D8A-C2BB-AC86-3A7C8D58D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92739-45B7-C332-0CB8-CC4315CF3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compiler, source code (like C/C++/Java) is first converted into an intermediate form before generating machine code.</a:t>
            </a:r>
          </a:p>
          <a:p>
            <a:r>
              <a:rPr lang="en-US" dirty="0"/>
              <a:t>Three Address Code:</a:t>
            </a:r>
          </a:p>
          <a:p>
            <a:pPr lvl="1"/>
            <a:r>
              <a:rPr lang="en-US" dirty="0"/>
              <a:t>Makes optimization easier</a:t>
            </a:r>
          </a:p>
          <a:p>
            <a:pPr lvl="1"/>
            <a:r>
              <a:rPr lang="en-US" dirty="0"/>
              <a:t>Simplifies complex expressions</a:t>
            </a:r>
          </a:p>
          <a:p>
            <a:pPr lvl="1"/>
            <a:r>
              <a:rPr lang="en-US" dirty="0"/>
              <a:t>Is close to machine-level instructions</a:t>
            </a:r>
          </a:p>
          <a:p>
            <a:pPr lvl="1"/>
            <a:r>
              <a:rPr lang="en-US" dirty="0"/>
              <a:t>Helps in code generation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442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EAA00-330C-8424-CFE1-4EB5BCFC9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E303D-E695-262E-E526-EC29FDA73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typical TAC instruction looks like: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result = operand1 op operand2</a:t>
            </a:r>
          </a:p>
          <a:p>
            <a:r>
              <a:rPr lang="en-US" dirty="0"/>
              <a:t>It contains:</a:t>
            </a:r>
          </a:p>
          <a:p>
            <a:pPr lvl="1"/>
            <a:r>
              <a:rPr lang="en-US" b="1" dirty="0"/>
              <a:t>One result</a:t>
            </a:r>
            <a:endParaRPr lang="en-US" dirty="0"/>
          </a:p>
          <a:p>
            <a:pPr lvl="1"/>
            <a:r>
              <a:rPr lang="en-US" b="1" dirty="0"/>
              <a:t>Two operands</a:t>
            </a:r>
            <a:endParaRPr lang="en-US" dirty="0"/>
          </a:p>
          <a:p>
            <a:pPr lvl="1"/>
            <a:r>
              <a:rPr lang="en-US" b="1" dirty="0"/>
              <a:t>One operator</a:t>
            </a:r>
            <a:endParaRPr lang="en-US" dirty="0"/>
          </a:p>
          <a:p>
            <a:pPr lvl="1"/>
            <a:r>
              <a:rPr lang="en-US" dirty="0"/>
              <a:t>👉 That’s why it’s called </a:t>
            </a:r>
            <a:r>
              <a:rPr lang="en-US" i="1" dirty="0"/>
              <a:t>three-address</a:t>
            </a:r>
            <a:r>
              <a:rPr lang="en-US" dirty="0"/>
              <a:t> code.</a:t>
            </a:r>
          </a:p>
          <a:p>
            <a:pPr marL="0" indent="0" algn="ctr"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8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D1106-D3EC-7061-8B38-70CDE68D2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Arithmetic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54FFB-9E60-92B7-C582-F1212B981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High-level expression:</a:t>
            </a:r>
          </a:p>
          <a:p>
            <a:pPr marL="0" indent="0" algn="ctr">
              <a:buNone/>
            </a:pPr>
            <a:r>
              <a:rPr lang="en-US" dirty="0"/>
              <a:t>a = b + c * d</a:t>
            </a:r>
          </a:p>
          <a:p>
            <a:r>
              <a:rPr lang="en-US" dirty="0"/>
              <a:t>In Three Address Code:</a:t>
            </a:r>
          </a:p>
          <a:p>
            <a:pPr marL="0" indent="0" algn="ctr">
              <a:buNone/>
            </a:pPr>
            <a:r>
              <a:rPr lang="fr-FR" dirty="0"/>
              <a:t>t1 = c * d</a:t>
            </a:r>
          </a:p>
          <a:p>
            <a:pPr marL="0" indent="0" algn="ctr">
              <a:buNone/>
            </a:pPr>
            <a:r>
              <a:rPr lang="fr-FR" dirty="0"/>
              <a:t>t2 = b + t1</a:t>
            </a:r>
          </a:p>
          <a:p>
            <a:pPr marL="0" indent="0" algn="ctr">
              <a:buNone/>
            </a:pPr>
            <a:r>
              <a:rPr lang="fr-FR" dirty="0"/>
              <a:t>a  = t2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✔ Complex expression is broken into simple steps</a:t>
            </a:r>
            <a:br>
              <a:rPr lang="en-US" dirty="0"/>
            </a:br>
            <a:r>
              <a:rPr lang="en-US" dirty="0"/>
              <a:t>✔ Temporary variables (t1, t2) are used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4805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BD2FC-6ACA-8391-917E-0F5AC6EF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Unary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7A467-4718-C025-C1EE-AC41166C9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t1 = -b</a:t>
            </a:r>
          </a:p>
          <a:p>
            <a:pPr marL="0" indent="0">
              <a:buNone/>
            </a:pPr>
            <a:r>
              <a:rPr lang="en-US" dirty="0"/>
              <a:t>Only one operand, but still follows TAC structure.</a:t>
            </a:r>
          </a:p>
        </p:txBody>
      </p:sp>
    </p:spTree>
    <p:extLst>
      <p:ext uri="{BB962C8B-B14F-4D97-AF65-F5344CB8AC3E}">
        <p14:creationId xmlns:p14="http://schemas.microsoft.com/office/powerpoint/2010/main" val="1641480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6448-D5ED-2874-0962-0A946612D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Conditional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E7D2E-F018-A36F-B381-FC9AEA9CC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Level Expression:</a:t>
            </a:r>
          </a:p>
          <a:p>
            <a:pPr marL="0" indent="0" algn="ctr">
              <a:buNone/>
            </a:pPr>
            <a:r>
              <a:rPr lang="en-US" dirty="0"/>
              <a:t>if (a &lt; b) </a:t>
            </a:r>
            <a:r>
              <a:rPr lang="en-US" dirty="0" err="1"/>
              <a:t>goto</a:t>
            </a:r>
            <a:r>
              <a:rPr lang="en-US" dirty="0"/>
              <a:t> L1</a:t>
            </a:r>
          </a:p>
          <a:p>
            <a:pPr marL="0" indent="0">
              <a:buNone/>
            </a:pPr>
            <a:r>
              <a:rPr lang="en-US" dirty="0"/>
              <a:t>In TAC form:</a:t>
            </a:r>
          </a:p>
          <a:p>
            <a:pPr marL="0" indent="0" algn="ctr">
              <a:buNone/>
            </a:pPr>
            <a:r>
              <a:rPr lang="en-US" dirty="0"/>
              <a:t>if a &lt; b </a:t>
            </a:r>
            <a:r>
              <a:rPr lang="en-US" dirty="0" err="1"/>
              <a:t>goto</a:t>
            </a:r>
            <a:r>
              <a:rPr lang="en-US" dirty="0"/>
              <a:t> L1</a:t>
            </a:r>
          </a:p>
        </p:txBody>
      </p:sp>
    </p:spTree>
    <p:extLst>
      <p:ext uri="{BB962C8B-B14F-4D97-AF65-F5344CB8AC3E}">
        <p14:creationId xmlns:p14="http://schemas.microsoft.com/office/powerpoint/2010/main" val="1402766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A8A41-F6B0-9932-A997-AE6CDBAD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Three Address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E2BA8-ABD4-7923-1FE8-294F0C4D8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Assignment </a:t>
            </a:r>
          </a:p>
          <a:p>
            <a:pPr marL="0" indent="0" algn="ctr">
              <a:buNone/>
            </a:pPr>
            <a:r>
              <a:rPr lang="en-US" dirty="0"/>
              <a:t>x = y</a:t>
            </a:r>
          </a:p>
          <a:p>
            <a:r>
              <a:rPr lang="en-US" dirty="0"/>
              <a:t>Binary operation </a:t>
            </a:r>
          </a:p>
          <a:p>
            <a:pPr marL="0" indent="0" algn="ctr">
              <a:buNone/>
            </a:pPr>
            <a:r>
              <a:rPr lang="en-US" dirty="0"/>
              <a:t>x = y + z</a:t>
            </a:r>
          </a:p>
          <a:p>
            <a:r>
              <a:rPr lang="en-US" dirty="0"/>
              <a:t>Unary operation </a:t>
            </a:r>
          </a:p>
          <a:p>
            <a:pPr marL="0" indent="0" algn="ctr">
              <a:buNone/>
            </a:pPr>
            <a:r>
              <a:rPr lang="en-US" dirty="0"/>
              <a:t>x = -y</a:t>
            </a:r>
          </a:p>
          <a:p>
            <a:r>
              <a:rPr lang="en-US" dirty="0"/>
              <a:t>Conditional jump </a:t>
            </a:r>
          </a:p>
          <a:p>
            <a:pPr marL="0" indent="0" algn="ctr">
              <a:buNone/>
            </a:pPr>
            <a:r>
              <a:rPr lang="en-US" dirty="0"/>
              <a:t>if x &lt; y </a:t>
            </a:r>
            <a:r>
              <a:rPr lang="en-US" dirty="0" err="1"/>
              <a:t>goto</a:t>
            </a:r>
            <a:r>
              <a:rPr lang="en-US" dirty="0"/>
              <a:t> L1</a:t>
            </a:r>
          </a:p>
          <a:p>
            <a:r>
              <a:rPr lang="en-US" dirty="0"/>
              <a:t>Unconditional jump </a:t>
            </a:r>
          </a:p>
          <a:p>
            <a:pPr marL="0" indent="0" algn="ctr">
              <a:buNone/>
            </a:pPr>
            <a:r>
              <a:rPr lang="en-US" dirty="0" err="1"/>
              <a:t>goto</a:t>
            </a:r>
            <a:r>
              <a:rPr lang="en-US" dirty="0"/>
              <a:t> L1</a:t>
            </a:r>
          </a:p>
        </p:txBody>
      </p:sp>
    </p:spTree>
    <p:extLst>
      <p:ext uri="{BB962C8B-B14F-4D97-AF65-F5344CB8AC3E}">
        <p14:creationId xmlns:p14="http://schemas.microsoft.com/office/powerpoint/2010/main" val="822374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728A-C1B2-4005-A07F-4BAAFF00D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 in Compiler Phases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13D77-88EE-B027-DFF1-70B60A370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dirty="0"/>
              <a:t>Source Code</a:t>
            </a:r>
          </a:p>
          <a:p>
            <a:pPr marL="0" indent="0" algn="ctr">
              <a:buNone/>
            </a:pPr>
            <a:r>
              <a:rPr lang="en-US" dirty="0"/>
              <a:t>   ↓</a:t>
            </a:r>
          </a:p>
          <a:p>
            <a:pPr marL="0" indent="0" algn="ctr">
              <a:buNone/>
            </a:pPr>
            <a:r>
              <a:rPr lang="en-US" dirty="0"/>
              <a:t>Lexical Analysis</a:t>
            </a:r>
          </a:p>
          <a:p>
            <a:pPr marL="0" indent="0" algn="ctr">
              <a:buNone/>
            </a:pPr>
            <a:r>
              <a:rPr lang="en-US" dirty="0"/>
              <a:t>   ↓</a:t>
            </a:r>
          </a:p>
          <a:p>
            <a:pPr marL="0" indent="0" algn="ctr">
              <a:buNone/>
            </a:pPr>
            <a:r>
              <a:rPr lang="en-US" dirty="0"/>
              <a:t>Syntax Analysis</a:t>
            </a:r>
          </a:p>
          <a:p>
            <a:pPr marL="0" indent="0" algn="ctr">
              <a:buNone/>
            </a:pPr>
            <a:r>
              <a:rPr lang="en-US" dirty="0"/>
              <a:t>   ↓</a:t>
            </a:r>
          </a:p>
          <a:p>
            <a:pPr marL="0" indent="0" algn="ctr">
              <a:buNone/>
            </a:pPr>
            <a:r>
              <a:rPr lang="en-US" dirty="0"/>
              <a:t>Semantic Analysis</a:t>
            </a:r>
          </a:p>
          <a:p>
            <a:pPr marL="0" indent="0" algn="ctr">
              <a:buNone/>
            </a:pPr>
            <a:r>
              <a:rPr lang="en-US" dirty="0"/>
              <a:t>   ↓</a:t>
            </a:r>
          </a:p>
          <a:p>
            <a:pPr marL="0" indent="0" algn="ctr">
              <a:buNone/>
            </a:pPr>
            <a:r>
              <a:rPr lang="en-US" dirty="0"/>
              <a:t>Intermediate Code Generation  ← (</a:t>
            </a:r>
            <a:r>
              <a:rPr lang="en-US" dirty="0">
                <a:solidFill>
                  <a:srgbClr val="FF0000"/>
                </a:solidFill>
              </a:rPr>
              <a:t>Three Address Code here</a:t>
            </a:r>
            <a:r>
              <a:rPr lang="en-US" dirty="0"/>
              <a:t>)</a:t>
            </a:r>
          </a:p>
          <a:p>
            <a:pPr marL="0" indent="0" algn="ctr">
              <a:buNone/>
            </a:pPr>
            <a:r>
              <a:rPr lang="en-US" dirty="0"/>
              <a:t>   ↓</a:t>
            </a:r>
          </a:p>
          <a:p>
            <a:pPr marL="0" indent="0" algn="ctr">
              <a:buNone/>
            </a:pPr>
            <a:r>
              <a:rPr lang="en-US" dirty="0"/>
              <a:t>Code Optimization</a:t>
            </a:r>
          </a:p>
          <a:p>
            <a:pPr marL="0" indent="0" algn="ctr">
              <a:buNone/>
            </a:pPr>
            <a:r>
              <a:rPr lang="en-US" dirty="0"/>
              <a:t>   ↓</a:t>
            </a:r>
          </a:p>
          <a:p>
            <a:pPr marL="0" indent="0" algn="ctr">
              <a:buNone/>
            </a:pPr>
            <a:r>
              <a:rPr lang="en-US" dirty="0"/>
              <a:t>Target Code Generation</a:t>
            </a:r>
          </a:p>
        </p:txBody>
      </p:sp>
    </p:spTree>
    <p:extLst>
      <p:ext uri="{BB962C8B-B14F-4D97-AF65-F5344CB8AC3E}">
        <p14:creationId xmlns:p14="http://schemas.microsoft.com/office/powerpoint/2010/main" val="3521234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196F6-0D4E-F1DB-F023-CC9A7266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D12EE-836E-8D14-9482-2C4BF65A2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 Convert the following expression into 3-address code: </a:t>
            </a:r>
          </a:p>
          <a:p>
            <a:pPr marL="0" indent="0" algn="ctr">
              <a:buNone/>
            </a:pPr>
            <a:r>
              <a:rPr lang="en-US" b="1" i="1" dirty="0"/>
              <a:t>m= -n * q + p + (-n) * q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771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333</Words>
  <Application>Microsoft Office PowerPoint</Application>
  <PresentationFormat>Widescreen</PresentationFormat>
  <Paragraphs>67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Cambria Math</vt:lpstr>
      <vt:lpstr>Office Theme</vt:lpstr>
      <vt:lpstr>Compiler Construction</vt:lpstr>
      <vt:lpstr>Three Address Code</vt:lpstr>
      <vt:lpstr>Usage</vt:lpstr>
      <vt:lpstr>PowerPoint Presentation</vt:lpstr>
      <vt:lpstr>Example 1: Arithmetic Expression</vt:lpstr>
      <vt:lpstr>Example 2: Unary Operation</vt:lpstr>
      <vt:lpstr>Example 3: Conditional Statement</vt:lpstr>
      <vt:lpstr>Types of Three Address Instructions</vt:lpstr>
      <vt:lpstr>Position in Compiler Phases</vt:lpstr>
      <vt:lpstr>Class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Humaira Anwer</dc:creator>
  <cp:lastModifiedBy>Humaira Anwer</cp:lastModifiedBy>
  <cp:revision>1</cp:revision>
  <dcterms:created xsi:type="dcterms:W3CDTF">2026-02-26T04:31:37Z</dcterms:created>
  <dcterms:modified xsi:type="dcterms:W3CDTF">2026-02-26T04:44:20Z</dcterms:modified>
</cp:coreProperties>
</file>